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8" r:id="rId2"/>
    <p:sldId id="294" r:id="rId3"/>
    <p:sldId id="265" r:id="rId4"/>
    <p:sldId id="293" r:id="rId5"/>
    <p:sldId id="256" r:id="rId6"/>
    <p:sldId id="257" r:id="rId7"/>
    <p:sldId id="258" r:id="rId8"/>
    <p:sldId id="259" r:id="rId9"/>
    <p:sldId id="260" r:id="rId10"/>
    <p:sldId id="264" r:id="rId11"/>
    <p:sldId id="266" r:id="rId12"/>
    <p:sldId id="267" r:id="rId13"/>
    <p:sldId id="268" r:id="rId14"/>
    <p:sldId id="269" r:id="rId15"/>
    <p:sldId id="290" r:id="rId16"/>
    <p:sldId id="292" r:id="rId17"/>
    <p:sldId id="295" r:id="rId18"/>
    <p:sldId id="296" r:id="rId19"/>
    <p:sldId id="297" r:id="rId20"/>
    <p:sldId id="298" r:id="rId21"/>
    <p:sldId id="291" r:id="rId22"/>
    <p:sldId id="261" r:id="rId23"/>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114" d="100"/>
          <a:sy n="114" d="100"/>
        </p:scale>
        <p:origin x="3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593568099"/>
      </p:ext>
    </p:extLst>
  </p:cSld>
  <p:clrMapOvr>
    <a:masterClrMapping/>
  </p:clrMapOvr>
  <p:transition spd="slow" advTm="8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2132468271"/>
      </p:ext>
    </p:extLst>
  </p:cSld>
  <p:clrMapOvr>
    <a:masterClrMapping/>
  </p:clrMapOvr>
  <p:transition spd="slow" advTm="8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30304896"/>
      </p:ext>
    </p:extLst>
  </p:cSld>
  <p:clrMapOvr>
    <a:masterClrMapping/>
  </p:clrMapOvr>
  <p:transition spd="slow" advTm="800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429470521"/>
      </p:ext>
    </p:extLst>
  </p:cSld>
  <p:clrMapOvr>
    <a:masterClrMapping/>
  </p:clrMapOvr>
  <p:transition spd="slow" advTm="800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92129132"/>
      </p:ext>
    </p:extLst>
  </p:cSld>
  <p:clrMapOvr>
    <a:masterClrMapping/>
  </p:clrMapOvr>
  <p:transition spd="slow" advTm="800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840686261"/>
      </p:ext>
    </p:extLst>
  </p:cSld>
  <p:clrMapOvr>
    <a:masterClrMapping/>
  </p:clrMapOvr>
  <p:transition spd="slow" advTm="800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2257610620"/>
      </p:ext>
    </p:extLst>
  </p:cSld>
  <p:clrMapOvr>
    <a:masterClrMapping/>
  </p:clrMapOvr>
  <p:transition spd="slow" advTm="800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589858503"/>
      </p:ext>
    </p:extLst>
  </p:cSld>
  <p:clrMapOvr>
    <a:masterClrMapping/>
  </p:clrMapOvr>
  <p:transition spd="slow" advTm="8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073094380"/>
      </p:ext>
    </p:extLst>
  </p:cSld>
  <p:clrMapOvr>
    <a:masterClrMapping/>
  </p:clrMapOvr>
  <p:transition spd="slow" advTm="8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194134171"/>
      </p:ext>
    </p:extLst>
  </p:cSld>
  <p:clrMapOvr>
    <a:masterClrMapping/>
  </p:clrMapOvr>
  <p:transition spd="slow" advTm="8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3401879214"/>
      </p:ext>
    </p:extLst>
  </p:cSld>
  <p:clrMapOvr>
    <a:masterClrMapping/>
  </p:clrMapOvr>
  <p:transition spd="slow" advTm="8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2254626073"/>
      </p:ext>
    </p:extLst>
  </p:cSld>
  <p:clrMapOvr>
    <a:masterClrMapping/>
  </p:clrMapOvr>
  <p:transition spd="slow" advTm="8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3266224572"/>
      </p:ext>
    </p:extLst>
  </p:cSld>
  <p:clrMapOvr>
    <a:masterClrMapping/>
  </p:clrMapOvr>
  <p:transition spd="slow" advTm="8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866435347"/>
      </p:ext>
    </p:extLst>
  </p:cSld>
  <p:clrMapOvr>
    <a:masterClrMapping/>
  </p:clrMapOvr>
  <p:transition spd="slow" advTm="8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TW" altLang="en-US"/>
              <a:t>按一下以編輯母片標題樣式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823537019"/>
      </p:ext>
    </p:extLst>
  </p:cSld>
  <p:clrMapOvr>
    <a:masterClrMapping/>
  </p:clrMapOvr>
  <p:transition spd="slow" advTm="8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7C02481C-38F2-4899-A1B2-C58F1EB5AD61}" type="datetimeFigureOut">
              <a:rPr lang="zh-TW" altLang="en-US" smtClean="0"/>
              <a:t>2025/8/18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488338502"/>
      </p:ext>
    </p:extLst>
  </p:cSld>
  <p:clrMapOvr>
    <a:masterClrMapping/>
  </p:clrMapOvr>
  <p:transition spd="slow" advTm="8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C02481C-38F2-4899-A1B2-C58F1EB5AD61}" type="datetimeFigureOut">
              <a:rPr lang="zh-TW" altLang="en-US" smtClean="0"/>
              <a:t>2025/8/18</a:t>
            </a:fld>
            <a:endParaRPr lang="zh-TW"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EB02D23-2557-4A24-B747-89118A93CFEC}" type="slidenum">
              <a:rPr lang="zh-TW" altLang="en-US" smtClean="0"/>
              <a:t>‹#›</a:t>
            </a:fld>
            <a:endParaRPr lang="zh-TW" altLang="en-US"/>
          </a:p>
        </p:txBody>
      </p:sp>
    </p:spTree>
    <p:extLst>
      <p:ext uri="{BB962C8B-B14F-4D97-AF65-F5344CB8AC3E}">
        <p14:creationId xmlns:p14="http://schemas.microsoft.com/office/powerpoint/2010/main" val="1840196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ransition spd="slow" advTm="8000">
    <p:wip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WcJqQt7Msb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40156" y="214786"/>
            <a:ext cx="8911687" cy="891022"/>
          </a:xfrm>
        </p:spPr>
        <p:txBody>
          <a:bodyPr>
            <a:normAutofit/>
          </a:bodyPr>
          <a:lstStyle/>
          <a:p>
            <a:pPr algn="ctr"/>
            <a:r>
              <a:rPr lang="zh-TW" altLang="en-US" sz="4800" dirty="0">
                <a:solidFill>
                  <a:schemeClr val="tx1"/>
                </a:solidFill>
                <a:latin typeface="標楷體" panose="03000509000000000000" pitchFamily="65" charset="-120"/>
                <a:ea typeface="標楷體" panose="03000509000000000000" pitchFamily="65" charset="-120"/>
              </a:rPr>
              <a:t>地震防護宣導</a:t>
            </a:r>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1026" name="Picture 2" descr="全台超有感地震】慌亂無用！地震來時如何保命？不同情境下避難原則一次看！ BoBoCan 寶貝幫【主播媽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34487"/>
            <a:ext cx="12192000" cy="502351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720435" y="1188156"/>
            <a:ext cx="10194175" cy="646331"/>
          </a:xfrm>
          <a:prstGeom prst="rect">
            <a:avLst/>
          </a:prstGeom>
        </p:spPr>
        <p:txBody>
          <a:bodyPr wrap="square">
            <a:spAutoFit/>
          </a:bodyPr>
          <a:lstStyle/>
          <a:p>
            <a:r>
              <a:rPr lang="zh-TW" altLang="en-US" b="1" dirty="0" smtClean="0">
                <a:solidFill>
                  <a:schemeClr val="accent5"/>
                </a:solidFill>
              </a:rPr>
              <a:t>特別注意</a:t>
            </a:r>
            <a:r>
              <a:rPr lang="en-US" altLang="zh-TW" b="1" dirty="0" smtClean="0">
                <a:solidFill>
                  <a:schemeClr val="accent5"/>
                </a:solidFill>
              </a:rPr>
              <a:t>:</a:t>
            </a:r>
            <a:r>
              <a:rPr lang="zh-TW" altLang="en-US" b="1" dirty="0" smtClean="0">
                <a:solidFill>
                  <a:schemeClr val="accent5"/>
                </a:solidFill>
              </a:rPr>
              <a:t>應</a:t>
            </a:r>
            <a:r>
              <a:rPr lang="zh-TW" altLang="en-US" b="1" dirty="0">
                <a:solidFill>
                  <a:schemeClr val="accent5"/>
                </a:solidFill>
              </a:rPr>
              <a:t>儘量在桌下趴下</a:t>
            </a:r>
            <a:r>
              <a:rPr lang="en-US" altLang="zh-TW" b="1" dirty="0">
                <a:solidFill>
                  <a:schemeClr val="accent5"/>
                </a:solidFill>
              </a:rPr>
              <a:t>(</a:t>
            </a:r>
            <a:r>
              <a:rPr lang="zh-TW" altLang="en-US" b="1" dirty="0">
                <a:solidFill>
                  <a:schemeClr val="accent5"/>
                </a:solidFill>
              </a:rPr>
              <a:t>雙肘</a:t>
            </a:r>
            <a:r>
              <a:rPr lang="zh-TW" altLang="en-US" b="1" dirty="0" smtClean="0">
                <a:solidFill>
                  <a:schemeClr val="accent5"/>
                </a:solidFill>
              </a:rPr>
              <a:t>貼地</a:t>
            </a:r>
            <a:r>
              <a:rPr lang="zh-TW" altLang="en-US" b="1" dirty="0">
                <a:solidFill>
                  <a:schemeClr val="accent5"/>
                </a:solidFill>
              </a:rPr>
              <a:t>，雙腳貼地</a:t>
            </a:r>
            <a:r>
              <a:rPr lang="en-US" altLang="zh-TW" b="1" dirty="0">
                <a:solidFill>
                  <a:schemeClr val="accent5"/>
                </a:solidFill>
              </a:rPr>
              <a:t>)</a:t>
            </a:r>
            <a:r>
              <a:rPr lang="zh-TW" altLang="en-US" b="1" dirty="0">
                <a:solidFill>
                  <a:schemeClr val="accent5"/>
                </a:solidFill>
              </a:rPr>
              <a:t>，並以雙手緊握住桌腳。</a:t>
            </a:r>
            <a:endParaRPr lang="en-US" altLang="zh-TW" b="1" dirty="0">
              <a:solidFill>
                <a:schemeClr val="accent5"/>
              </a:solidFill>
            </a:endParaRPr>
          </a:p>
          <a:p>
            <a:endParaRPr lang="zh-TW" altLang="en-US" dirty="0"/>
          </a:p>
        </p:txBody>
      </p:sp>
    </p:spTree>
    <p:extLst>
      <p:ext uri="{BB962C8B-B14F-4D97-AF65-F5344CB8AC3E}">
        <p14:creationId xmlns:p14="http://schemas.microsoft.com/office/powerpoint/2010/main" val="896729733"/>
      </p:ext>
    </p:extLst>
  </p:cSld>
  <p:clrMapOvr>
    <a:masterClrMapping/>
  </p:clrMapOvr>
  <p:transition spd="slow" advTm="800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952894" y="2486727"/>
            <a:ext cx="9677400" cy="2983048"/>
          </a:xfrm>
        </p:spPr>
        <p:txBody>
          <a:bodyPr>
            <a:normAutofit fontScale="90000"/>
          </a:bodyPr>
          <a:lstStyle/>
          <a:p>
            <a:pPr algn="ctr"/>
            <a:r>
              <a:rPr lang="en-US" altLang="zh-TW" sz="8800" dirty="0">
                <a:solidFill>
                  <a:schemeClr val="tx1"/>
                </a:solidFill>
                <a:latin typeface="標楷體" panose="03000509000000000000" pitchFamily="65" charset="-120"/>
                <a:ea typeface="標楷體" panose="03000509000000000000" pitchFamily="65" charset="-120"/>
              </a:rPr>
              <a:t/>
            </a:r>
            <a:br>
              <a:rPr lang="en-US" altLang="zh-TW" sz="8800" dirty="0">
                <a:solidFill>
                  <a:schemeClr val="tx1"/>
                </a:solidFill>
                <a:latin typeface="標楷體" panose="03000509000000000000" pitchFamily="65" charset="-120"/>
                <a:ea typeface="標楷體" panose="03000509000000000000" pitchFamily="65" charset="-120"/>
              </a:rPr>
            </a:br>
            <a:r>
              <a:rPr lang="zh-TW" altLang="en-US" sz="8800" dirty="0">
                <a:solidFill>
                  <a:schemeClr val="tx1"/>
                </a:solidFill>
                <a:latin typeface="標楷體" panose="03000509000000000000" pitchFamily="65" charset="-120"/>
                <a:ea typeface="標楷體" panose="03000509000000000000" pitchFamily="65" charset="-120"/>
              </a:rPr>
              <a:t>拒絕菸檳宣導</a:t>
            </a:r>
            <a:r>
              <a:rPr lang="en-US" altLang="zh-TW" sz="8800" dirty="0">
                <a:solidFill>
                  <a:schemeClr val="tx1"/>
                </a:solidFill>
                <a:latin typeface="標楷體" panose="03000509000000000000" pitchFamily="65" charset="-120"/>
                <a:ea typeface="標楷體" panose="03000509000000000000" pitchFamily="65" charset="-120"/>
              </a:rPr>
              <a:t/>
            </a:r>
            <a:br>
              <a:rPr lang="en-US" altLang="zh-TW" sz="8800" dirty="0">
                <a:solidFill>
                  <a:schemeClr val="tx1"/>
                </a:solidFill>
                <a:latin typeface="標楷體" panose="03000509000000000000" pitchFamily="65" charset="-120"/>
                <a:ea typeface="標楷體" panose="03000509000000000000" pitchFamily="65" charset="-120"/>
              </a:rPr>
            </a:br>
            <a:r>
              <a:rPr lang="en-US" altLang="zh-TW" sz="8800" dirty="0">
                <a:solidFill>
                  <a:schemeClr val="tx1"/>
                </a:solidFill>
                <a:latin typeface="標楷體" panose="03000509000000000000" pitchFamily="65" charset="-120"/>
                <a:ea typeface="標楷體" panose="03000509000000000000" pitchFamily="65" charset="-120"/>
              </a:rPr>
              <a:t/>
            </a:r>
            <a:br>
              <a:rPr lang="en-US" altLang="zh-TW" sz="8800" dirty="0">
                <a:solidFill>
                  <a:schemeClr val="tx1"/>
                </a:solidFill>
                <a:latin typeface="標楷體" panose="03000509000000000000" pitchFamily="65" charset="-120"/>
                <a:ea typeface="標楷體" panose="03000509000000000000" pitchFamily="65" charset="-120"/>
              </a:rPr>
            </a:br>
            <a:r>
              <a:rPr lang="zh-TW" altLang="en-US" sz="8800" dirty="0">
                <a:solidFill>
                  <a:schemeClr val="tx1"/>
                </a:solidFill>
                <a:latin typeface="標楷體" panose="03000509000000000000" pitchFamily="65" charset="-120"/>
                <a:ea typeface="標楷體" panose="03000509000000000000" pitchFamily="65" charset="-120"/>
              </a:rPr>
              <a:t/>
            </a:r>
            <a:br>
              <a:rPr lang="zh-TW" altLang="en-US" sz="8800" dirty="0">
                <a:solidFill>
                  <a:schemeClr val="tx1"/>
                </a:solidFill>
                <a:latin typeface="標楷體" panose="03000509000000000000" pitchFamily="65" charset="-120"/>
                <a:ea typeface="標楷體" panose="03000509000000000000" pitchFamily="65" charset="-120"/>
              </a:rPr>
            </a:br>
            <a:endParaRPr lang="zh-TW" altLang="en-US" sz="8800" dirty="0">
              <a:solidFill>
                <a:schemeClr val="tx1"/>
              </a:solidFill>
              <a:latin typeface="標楷體" panose="03000509000000000000" pitchFamily="65" charset="-120"/>
              <a:ea typeface="標楷體" panose="03000509000000000000" pitchFamily="65" charset="-120"/>
            </a:endParaRPr>
          </a:p>
        </p:txBody>
      </p:sp>
      <p:sp>
        <p:nvSpPr>
          <p:cNvPr id="3" name="標題 1"/>
          <p:cNvSpPr txBox="1">
            <a:spLocks/>
          </p:cNvSpPr>
          <p:nvPr/>
        </p:nvSpPr>
        <p:spPr>
          <a:xfrm>
            <a:off x="1561708" y="2091263"/>
            <a:ext cx="9068586" cy="2590800"/>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zh-TW" altLang="en-US" dirty="0">
              <a:latin typeface="標楷體" panose="03000509000000000000" pitchFamily="65" charset="-120"/>
              <a:ea typeface="標楷體" panose="03000509000000000000" pitchFamily="65" charset="-120"/>
            </a:endParaRPr>
          </a:p>
        </p:txBody>
      </p:sp>
      <p:pic>
        <p:nvPicPr>
          <p:cNvPr id="4" name="Picture 2" descr="菸害防制館"/>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9719" y="2390521"/>
            <a:ext cx="7476186" cy="3917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100777"/>
      </p:ext>
    </p:extLst>
  </p:cSld>
  <p:clrMapOvr>
    <a:masterClrMapping/>
  </p:clrMapOvr>
  <p:transition spd="slow" advTm="8000">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txBox="1">
            <a:spLocks/>
          </p:cNvSpPr>
          <p:nvPr/>
        </p:nvSpPr>
        <p:spPr>
          <a:xfrm>
            <a:off x="1066800" y="642594"/>
            <a:ext cx="10058400" cy="13716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sz="7200" b="1" dirty="0">
                <a:solidFill>
                  <a:schemeClr val="tx1"/>
                </a:solidFill>
                <a:latin typeface="標楷體" panose="03000509000000000000" pitchFamily="65" charset="-120"/>
                <a:ea typeface="標楷體" panose="03000509000000000000" pitchFamily="65" charset="-120"/>
              </a:rPr>
              <a:t>一手菸</a:t>
            </a:r>
            <a:endParaRPr lang="zh-TW" altLang="en-US" sz="7200" dirty="0">
              <a:solidFill>
                <a:schemeClr val="tx1"/>
              </a:solidFill>
              <a:latin typeface="標楷體" panose="03000509000000000000" pitchFamily="65" charset="-120"/>
              <a:ea typeface="標楷體" panose="03000509000000000000" pitchFamily="65" charset="-120"/>
            </a:endParaRPr>
          </a:p>
        </p:txBody>
      </p:sp>
      <p:sp>
        <p:nvSpPr>
          <p:cNvPr id="5" name="內容版面配置區 2"/>
          <p:cNvSpPr txBox="1">
            <a:spLocks/>
          </p:cNvSpPr>
          <p:nvPr/>
        </p:nvSpPr>
        <p:spPr>
          <a:xfrm>
            <a:off x="1066800" y="2103120"/>
            <a:ext cx="10058400" cy="393192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zh-TW" altLang="en-US" sz="4400" b="1">
                <a:latin typeface="標楷體" panose="03000509000000000000" pitchFamily="65" charset="-120"/>
                <a:ea typeface="標楷體" panose="03000509000000000000" pitchFamily="65" charset="-120"/>
              </a:rPr>
              <a:t>吸菸者將香菸直接吸入肺部，香菸經過燃燒可產生</a:t>
            </a:r>
            <a:r>
              <a:rPr lang="en-US" altLang="zh-TW" sz="4400" b="1">
                <a:latin typeface="標楷體" panose="03000509000000000000" pitchFamily="65" charset="-120"/>
                <a:ea typeface="標楷體" panose="03000509000000000000" pitchFamily="65" charset="-120"/>
              </a:rPr>
              <a:t>7 ,000</a:t>
            </a:r>
            <a:r>
              <a:rPr lang="zh-TW" altLang="en-US" sz="4400" b="1">
                <a:latin typeface="標楷體" panose="03000509000000000000" pitchFamily="65" charset="-120"/>
                <a:ea typeface="標楷體" panose="03000509000000000000" pitchFamily="65" charset="-120"/>
              </a:rPr>
              <a:t>種化學物質，至少有</a:t>
            </a:r>
            <a:r>
              <a:rPr lang="en-US" altLang="zh-TW" sz="4400" b="1">
                <a:latin typeface="標楷體" panose="03000509000000000000" pitchFamily="65" charset="-120"/>
                <a:ea typeface="標楷體" panose="03000509000000000000" pitchFamily="65" charset="-120"/>
              </a:rPr>
              <a:t>70</a:t>
            </a:r>
            <a:r>
              <a:rPr lang="zh-TW" altLang="en-US" sz="4400" b="1">
                <a:latin typeface="標楷體" panose="03000509000000000000" pitchFamily="65" charset="-120"/>
                <a:ea typeface="標楷體" panose="03000509000000000000" pitchFamily="65" charset="-120"/>
              </a:rPr>
              <a:t>種已知的致癌物。</a:t>
            </a:r>
            <a:endParaRPr lang="zh-TW" altLang="en-US" sz="4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866970703"/>
      </p:ext>
    </p:extLst>
  </p:cSld>
  <p:clrMapOvr>
    <a:masterClrMapping/>
  </p:clrMapOvr>
  <p:transition spd="slow" advTm="8000">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txBox="1">
            <a:spLocks/>
          </p:cNvSpPr>
          <p:nvPr/>
        </p:nvSpPr>
        <p:spPr>
          <a:xfrm>
            <a:off x="1066800" y="642594"/>
            <a:ext cx="10058400" cy="13716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sz="7200" b="1" dirty="0">
                <a:solidFill>
                  <a:schemeClr val="tx1"/>
                </a:solidFill>
                <a:latin typeface="標楷體" panose="03000509000000000000" pitchFamily="65" charset="-120"/>
                <a:ea typeface="標楷體" panose="03000509000000000000" pitchFamily="65" charset="-120"/>
              </a:rPr>
              <a:t>二手菸</a:t>
            </a:r>
            <a:endParaRPr lang="zh-TW" altLang="en-US" sz="7200" dirty="0">
              <a:solidFill>
                <a:schemeClr val="tx1"/>
              </a:solidFill>
              <a:latin typeface="標楷體" panose="03000509000000000000" pitchFamily="65" charset="-120"/>
              <a:ea typeface="標楷體" panose="03000509000000000000" pitchFamily="65" charset="-120"/>
            </a:endParaRPr>
          </a:p>
        </p:txBody>
      </p:sp>
      <p:sp>
        <p:nvSpPr>
          <p:cNvPr id="5" name="內容版面配置區 2"/>
          <p:cNvSpPr txBox="1">
            <a:spLocks/>
          </p:cNvSpPr>
          <p:nvPr/>
        </p:nvSpPr>
        <p:spPr>
          <a:xfrm>
            <a:off x="1066800" y="2103120"/>
            <a:ext cx="10058400" cy="393192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zh-TW" altLang="en-US" sz="4400" b="1">
                <a:latin typeface="標楷體" panose="03000509000000000000" pitchFamily="65" charset="-120"/>
                <a:ea typeface="標楷體" panose="03000509000000000000" pitchFamily="65" charset="-120"/>
              </a:rPr>
              <a:t>已點燃的香菸或吸菸者呼出的煙霧，由主流菸煙和側流菸煙兩者在空氣中混合而成，已經被聯合國世界衛生組織列為「頭號的致癌物質」。</a:t>
            </a:r>
            <a:endParaRPr lang="zh-TW" altLang="en-US" sz="4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501820005"/>
      </p:ext>
    </p:extLst>
  </p:cSld>
  <p:clrMapOvr>
    <a:masterClrMapping/>
  </p:clrMapOvr>
  <p:transition spd="slow" advTm="8000">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txBox="1">
            <a:spLocks/>
          </p:cNvSpPr>
          <p:nvPr/>
        </p:nvSpPr>
        <p:spPr>
          <a:xfrm>
            <a:off x="1066800" y="642594"/>
            <a:ext cx="10058400" cy="13716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sz="7200" b="1" dirty="0">
                <a:solidFill>
                  <a:schemeClr val="tx1"/>
                </a:solidFill>
                <a:latin typeface="標楷體" panose="03000509000000000000" pitchFamily="65" charset="-120"/>
                <a:ea typeface="標楷體" panose="03000509000000000000" pitchFamily="65" charset="-120"/>
              </a:rPr>
              <a:t>三手菸</a:t>
            </a:r>
            <a:endParaRPr lang="zh-TW" altLang="en-US" sz="7200" dirty="0">
              <a:solidFill>
                <a:schemeClr val="tx1"/>
              </a:solidFill>
              <a:latin typeface="標楷體" panose="03000509000000000000" pitchFamily="65" charset="-120"/>
              <a:ea typeface="標楷體" panose="03000509000000000000" pitchFamily="65" charset="-120"/>
            </a:endParaRPr>
          </a:p>
        </p:txBody>
      </p:sp>
      <p:sp>
        <p:nvSpPr>
          <p:cNvPr id="5" name="內容版面配置區 2"/>
          <p:cNvSpPr txBox="1">
            <a:spLocks/>
          </p:cNvSpPr>
          <p:nvPr/>
        </p:nvSpPr>
        <p:spPr>
          <a:xfrm>
            <a:off x="1066800" y="2103120"/>
            <a:ext cx="10058400" cy="393192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zh-TW" altLang="en-US" sz="4400" b="1">
                <a:latin typeface="標楷體" panose="03000509000000000000" pitchFamily="65" charset="-120"/>
                <a:ea typeface="標楷體" panose="03000509000000000000" pitchFamily="65" charset="-120"/>
              </a:rPr>
              <a:t>指菸熄滅後在環境中殘留的污染物。當菸品燃燒後會釋出潛在的毒性化合物，附著於頭髮、地毯、窗簾、衣服、食物、傢俱等，長期接觸或吸入這些汙染物，會增加罹癌風險喔</a:t>
            </a:r>
            <a:r>
              <a:rPr lang="en-US" altLang="zh-TW" sz="4400" b="1">
                <a:latin typeface="標楷體" panose="03000509000000000000" pitchFamily="65" charset="-120"/>
                <a:ea typeface="標楷體" panose="03000509000000000000" pitchFamily="65" charset="-120"/>
              </a:rPr>
              <a:t>!</a:t>
            </a:r>
            <a:endParaRPr lang="zh-TW" altLang="en-US" sz="4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488471431"/>
      </p:ext>
    </p:extLst>
  </p:cSld>
  <p:clrMapOvr>
    <a:masterClrMapping/>
  </p:clrMapOvr>
  <p:transition spd="slow" advTm="8000">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txBox="1">
            <a:spLocks/>
          </p:cNvSpPr>
          <p:nvPr/>
        </p:nvSpPr>
        <p:spPr>
          <a:xfrm>
            <a:off x="1066800" y="642594"/>
            <a:ext cx="10058400" cy="13716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sz="7200" b="1" dirty="0">
                <a:solidFill>
                  <a:schemeClr val="tx1"/>
                </a:solidFill>
                <a:latin typeface="標楷體" panose="03000509000000000000" pitchFamily="65" charset="-120"/>
                <a:ea typeface="標楷體" panose="03000509000000000000" pitchFamily="65" charset="-120"/>
              </a:rPr>
              <a:t>檳榔危害</a:t>
            </a:r>
            <a:endParaRPr lang="zh-TW" altLang="en-US" sz="7200" dirty="0">
              <a:solidFill>
                <a:schemeClr val="tx1"/>
              </a:solidFill>
              <a:latin typeface="標楷體" panose="03000509000000000000" pitchFamily="65" charset="-120"/>
              <a:ea typeface="標楷體" panose="03000509000000000000" pitchFamily="65" charset="-120"/>
            </a:endParaRPr>
          </a:p>
        </p:txBody>
      </p:sp>
      <p:sp>
        <p:nvSpPr>
          <p:cNvPr id="5" name="內容版面配置區 2"/>
          <p:cNvSpPr txBox="1">
            <a:spLocks/>
          </p:cNvSpPr>
          <p:nvPr/>
        </p:nvSpPr>
        <p:spPr>
          <a:xfrm>
            <a:off x="1066800" y="2103120"/>
            <a:ext cx="10058400" cy="393192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zh-TW" altLang="en-US" sz="3600">
                <a:latin typeface="標楷體" panose="03000509000000000000" pitchFamily="65" charset="-120"/>
                <a:ea typeface="標楷體" panose="03000509000000000000" pitchFamily="65" charset="-120"/>
              </a:rPr>
              <a:t>檳榔對健康的影響嚼食檳榔，因嚼食動作頻繁，超出正常負荷，造成牙齒咬耗</a:t>
            </a:r>
            <a:r>
              <a:rPr lang="en-US" altLang="zh-TW" sz="3600">
                <a:latin typeface="標楷體" panose="03000509000000000000" pitchFamily="65" charset="-120"/>
                <a:ea typeface="標楷體" panose="03000509000000000000" pitchFamily="65" charset="-120"/>
              </a:rPr>
              <a:t>(</a:t>
            </a:r>
            <a:r>
              <a:rPr lang="zh-TW" altLang="en-US" sz="3600">
                <a:latin typeface="標楷體" panose="03000509000000000000" pitchFamily="65" charset="-120"/>
                <a:ea typeface="標楷體" panose="03000509000000000000" pitchFamily="65" charset="-120"/>
              </a:rPr>
              <a:t>磨損</a:t>
            </a:r>
            <a:r>
              <a:rPr lang="en-US" altLang="zh-TW" sz="3600">
                <a:latin typeface="標楷體" panose="03000509000000000000" pitchFamily="65" charset="-120"/>
                <a:ea typeface="標楷體" panose="03000509000000000000" pitchFamily="65" charset="-120"/>
              </a:rPr>
              <a:t>)</a:t>
            </a:r>
            <a:r>
              <a:rPr lang="zh-TW" altLang="en-US" sz="3600">
                <a:latin typeface="標楷體" panose="03000509000000000000" pitchFamily="65" charset="-120"/>
                <a:ea typeface="標楷體" panose="03000509000000000000" pitchFamily="65" charset="-120"/>
              </a:rPr>
              <a:t>，以及牙床動搖，也會讓牙齒變黑及牙齦退縮，而形成牙週病、口腔黏膜下纖維化及口腔黏膜白斑症外，還會導致口腔癌。</a:t>
            </a:r>
            <a:endParaRPr lang="zh-TW" altLang="en-US" sz="36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562997236"/>
      </p:ext>
    </p:extLst>
  </p:cSld>
  <p:clrMapOvr>
    <a:masterClrMapping/>
  </p:clrMapOvr>
  <p:transition spd="slow" advTm="800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882AC5E-1A84-47D3-9597-3B66160DE063}"/>
              </a:ext>
            </a:extLst>
          </p:cNvPr>
          <p:cNvSpPr>
            <a:spLocks noGrp="1"/>
          </p:cNvSpPr>
          <p:nvPr>
            <p:ph type="title"/>
          </p:nvPr>
        </p:nvSpPr>
        <p:spPr>
          <a:xfrm>
            <a:off x="399010" y="369726"/>
            <a:ext cx="6741623" cy="985248"/>
          </a:xfrm>
        </p:spPr>
        <p:txBody>
          <a:bodyPr>
            <a:noAutofit/>
          </a:bodyPr>
          <a:lstStyle/>
          <a:p>
            <a:r>
              <a:rPr lang="zh-TW" altLang="en-US" sz="4800" b="1" dirty="0">
                <a:solidFill>
                  <a:srgbClr val="FF0000"/>
                </a:solidFill>
              </a:rPr>
              <a:t>防制藥物</a:t>
            </a:r>
            <a:r>
              <a:rPr lang="zh-TW" altLang="en-US" sz="4800" b="1" dirty="0" smtClean="0">
                <a:solidFill>
                  <a:srgbClr val="FF0000"/>
                </a:solidFill>
              </a:rPr>
              <a:t>濫用</a:t>
            </a:r>
            <a:r>
              <a:rPr lang="en-US" altLang="zh-TW" sz="4800" b="1" dirty="0" smtClean="0">
                <a:solidFill>
                  <a:srgbClr val="FF0000"/>
                </a:solidFill>
              </a:rPr>
              <a:t>-</a:t>
            </a:r>
            <a:r>
              <a:rPr lang="zh-TW" altLang="en-US" sz="4800" b="1" dirty="0" smtClean="0">
                <a:solidFill>
                  <a:srgbClr val="FF0000"/>
                </a:solidFill>
              </a:rPr>
              <a:t>正確用藥</a:t>
            </a:r>
            <a:r>
              <a:rPr lang="en-US" altLang="zh-TW" sz="4800" b="1" dirty="0" smtClean="0">
                <a:solidFill>
                  <a:srgbClr val="FF0000"/>
                </a:solidFill>
              </a:rPr>
              <a:t/>
            </a:r>
            <a:br>
              <a:rPr lang="en-US" altLang="zh-TW" sz="4800" b="1" dirty="0" smtClean="0">
                <a:solidFill>
                  <a:srgbClr val="FF0000"/>
                </a:solidFill>
              </a:rPr>
            </a:br>
            <a:endParaRPr lang="zh-TW" altLang="en-US" sz="4800" b="1" dirty="0">
              <a:solidFill>
                <a:srgbClr val="FF0000"/>
              </a:solidFill>
            </a:endParaRPr>
          </a:p>
        </p:txBody>
      </p:sp>
      <p:pic>
        <p:nvPicPr>
          <p:cNvPr id="4" name="內容版面配置區 3">
            <a:extLst>
              <a:ext uri="{FF2B5EF4-FFF2-40B4-BE49-F238E27FC236}">
                <a16:creationId xmlns:a16="http://schemas.microsoft.com/office/drawing/2014/main" id="{45840B17-FFA0-46C0-AC13-03F2B2AF788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82444" y="0"/>
            <a:ext cx="510955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圖片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287" y="1767767"/>
            <a:ext cx="6154709" cy="486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7747323"/>
      </p:ext>
    </p:extLst>
  </p:cSld>
  <p:clrMapOvr>
    <a:masterClrMapping/>
  </p:clrMapOvr>
  <p:transition spd="slow" advTm="8000">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00DF399-7BA4-4A7D-968F-5DED19677EC1}"/>
              </a:ext>
            </a:extLst>
          </p:cNvPr>
          <p:cNvSpPr>
            <a:spLocks noGrp="1"/>
          </p:cNvSpPr>
          <p:nvPr>
            <p:ph type="title"/>
          </p:nvPr>
        </p:nvSpPr>
        <p:spPr>
          <a:xfrm>
            <a:off x="3900229" y="207489"/>
            <a:ext cx="4656011" cy="1320800"/>
          </a:xfrm>
        </p:spPr>
        <p:txBody>
          <a:bodyPr/>
          <a:lstStyle/>
          <a:p>
            <a:r>
              <a:rPr lang="zh-TW" altLang="en-US" b="1" dirty="0">
                <a:solidFill>
                  <a:srgbClr val="FF0000"/>
                </a:solidFill>
              </a:rPr>
              <a:t>拒絕毒品</a:t>
            </a:r>
            <a:r>
              <a:rPr lang="zh-TW" altLang="en-US" b="1" dirty="0" smtClean="0">
                <a:solidFill>
                  <a:srgbClr val="FF0000"/>
                </a:solidFill>
              </a:rPr>
              <a:t>、健康生活</a:t>
            </a:r>
            <a:endParaRPr lang="zh-TW" altLang="en-US" b="1" dirty="0">
              <a:solidFill>
                <a:srgbClr val="FF0000"/>
              </a:solidFill>
            </a:endParaRPr>
          </a:p>
        </p:txBody>
      </p:sp>
      <p:pic>
        <p:nvPicPr>
          <p:cNvPr id="1026" name="Picture 2" descr="基隆市衛生局－出版品－新興毒品宣傳海報">
            <a:extLst>
              <a:ext uri="{FF2B5EF4-FFF2-40B4-BE49-F238E27FC236}">
                <a16:creationId xmlns:a16="http://schemas.microsoft.com/office/drawing/2014/main" id="{805352A8-EBA7-4E20-85FD-0051929335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4247" y="992578"/>
            <a:ext cx="5065877" cy="563918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enc.moe.edu.tw/UploadFile/2023042812535851048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5768" y="992579"/>
            <a:ext cx="4383512" cy="5639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9225200"/>
      </p:ext>
    </p:extLst>
  </p:cSld>
  <p:clrMapOvr>
    <a:masterClrMapping/>
  </p:clrMapOvr>
  <p:transition spd="slow" advTm="800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圖片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229" y="1815847"/>
            <a:ext cx="8496300" cy="403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a:spLocks noGrp="1" noChangeArrowheads="1"/>
          </p:cNvSpPr>
          <p:nvPr>
            <p:ph type="title" idx="4294967295"/>
          </p:nvPr>
        </p:nvSpPr>
        <p:spPr>
          <a:xfrm>
            <a:off x="1911119" y="474230"/>
            <a:ext cx="7585075" cy="792163"/>
          </a:xfrm>
        </p:spPr>
        <p:txBody>
          <a:bodyPr anchor="ctr"/>
          <a:lstStyle/>
          <a:p>
            <a:pPr eaLnBrk="1" hangingPunct="1"/>
            <a:r>
              <a:rPr lang="zh-TW" altLang="en-US" sz="4000" b="1" dirty="0" smtClean="0">
                <a:solidFill>
                  <a:srgbClr val="FF0000"/>
                </a:solidFill>
                <a:ea typeface="華康中圓體" pitchFamily="49" charset="-120"/>
              </a:rPr>
              <a:t>常見濫用藥物共分四級</a:t>
            </a:r>
          </a:p>
        </p:txBody>
      </p:sp>
    </p:spTree>
    <p:extLst>
      <p:ext uri="{BB962C8B-B14F-4D97-AF65-F5344CB8AC3E}">
        <p14:creationId xmlns:p14="http://schemas.microsoft.com/office/powerpoint/2010/main" val="2892313253"/>
      </p:ext>
    </p:extLst>
  </p:cSld>
  <p:clrMapOvr>
    <a:masterClrMapping/>
  </p:clrMapOvr>
  <p:transition spd="slow" advTm="8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99092" y="667789"/>
            <a:ext cx="8596668" cy="1320800"/>
          </a:xfrm>
        </p:spPr>
        <p:txBody>
          <a:bodyPr>
            <a:normAutofit/>
          </a:bodyPr>
          <a:lstStyle/>
          <a:p>
            <a:r>
              <a:rPr lang="zh-TW" altLang="en-US" sz="6000" b="1" dirty="0" smtClean="0">
                <a:solidFill>
                  <a:srgbClr val="FF0000"/>
                </a:solidFill>
              </a:rPr>
              <a:t>全民反詐騙大家一起來</a:t>
            </a:r>
            <a:endParaRPr lang="zh-TW" altLang="en-US" sz="6000" b="1" dirty="0">
              <a:solidFill>
                <a:srgbClr val="FF0000"/>
              </a:solidFill>
            </a:endParaRPr>
          </a:p>
        </p:txBody>
      </p:sp>
      <p:pic>
        <p:nvPicPr>
          <p:cNvPr id="5122" name="Picture 2" descr="TKB百官網公職－反詐騙宣導-百官網公職"/>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2766" y="2325544"/>
            <a:ext cx="10040184" cy="3468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073730"/>
      </p:ext>
    </p:extLst>
  </p:cSld>
  <p:clrMapOvr>
    <a:masterClrMapping/>
  </p:clrMapOvr>
  <p:transition spd="slow" advTm="8000">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25973" y="293717"/>
            <a:ext cx="8596668" cy="1320800"/>
          </a:xfrm>
        </p:spPr>
        <p:txBody>
          <a:bodyPr>
            <a:normAutofit/>
          </a:bodyPr>
          <a:lstStyle/>
          <a:p>
            <a:r>
              <a:rPr lang="zh-TW" altLang="en-US" sz="6000" b="1" dirty="0" smtClean="0">
                <a:solidFill>
                  <a:srgbClr val="FF0000"/>
                </a:solidFill>
              </a:rPr>
              <a:t>反詐三步，確實做到</a:t>
            </a:r>
            <a:endParaRPr lang="zh-TW" altLang="en-US" sz="6000" b="1" dirty="0">
              <a:solidFill>
                <a:srgbClr val="FF0000"/>
              </a:solidFill>
            </a:endParaRPr>
          </a:p>
        </p:txBody>
      </p:sp>
      <p:pic>
        <p:nvPicPr>
          <p:cNvPr id="3074" name="Picture 2" descr="臺北市大同區戶政事務所-最新消息-【防詐騙宣導】臺北市戶政事務所不會透過電話向民眾索取個人資料，請民眾小心防範！"/>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61316" y="1554481"/>
            <a:ext cx="8790502" cy="4771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566719"/>
      </p:ext>
    </p:extLst>
  </p:cSld>
  <p:clrMapOvr>
    <a:masterClrMapping/>
  </p:clrMapOvr>
  <p:transition spd="slow" advTm="800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756457" y="920865"/>
            <a:ext cx="9144001" cy="5563062"/>
          </a:xfrm>
          <a:prstGeom prst="rect">
            <a:avLst/>
          </a:prstGeom>
        </p:spPr>
      </p:pic>
      <p:sp>
        <p:nvSpPr>
          <p:cNvPr id="2" name="標題 1"/>
          <p:cNvSpPr>
            <a:spLocks noGrp="1"/>
          </p:cNvSpPr>
          <p:nvPr>
            <p:ph type="title"/>
          </p:nvPr>
        </p:nvSpPr>
        <p:spPr>
          <a:xfrm>
            <a:off x="627458" y="193965"/>
            <a:ext cx="8596668" cy="1320800"/>
          </a:xfrm>
        </p:spPr>
        <p:txBody>
          <a:bodyPr/>
          <a:lstStyle/>
          <a:p>
            <a:r>
              <a:rPr lang="zh-TW" altLang="en-US" b="1" dirty="0" smtClean="0">
                <a:solidFill>
                  <a:schemeClr val="tx1"/>
                </a:solidFill>
              </a:rPr>
              <a:t>真人版標準</a:t>
            </a:r>
            <a:r>
              <a:rPr lang="zh-TW" altLang="en-US" b="1" dirty="0">
                <a:solidFill>
                  <a:schemeClr val="tx1"/>
                </a:solidFill>
              </a:rPr>
              <a:t>姿勢</a:t>
            </a:r>
          </a:p>
        </p:txBody>
      </p:sp>
    </p:spTree>
    <p:extLst>
      <p:ext uri="{BB962C8B-B14F-4D97-AF65-F5344CB8AC3E}">
        <p14:creationId xmlns:p14="http://schemas.microsoft.com/office/powerpoint/2010/main" val="3370321587"/>
      </p:ext>
    </p:extLst>
  </p:cSld>
  <p:clrMapOvr>
    <a:masterClrMapping/>
  </p:clrMapOvr>
  <p:transition spd="slow" advTm="8000">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71459" y="177338"/>
            <a:ext cx="8596668" cy="1320800"/>
          </a:xfrm>
        </p:spPr>
        <p:txBody>
          <a:bodyPr>
            <a:normAutofit/>
          </a:bodyPr>
          <a:lstStyle/>
          <a:p>
            <a:r>
              <a:rPr lang="zh-TW" altLang="en-US" sz="4000" b="1" dirty="0">
                <a:solidFill>
                  <a:srgbClr val="FF0000"/>
                </a:solidFill>
              </a:rPr>
              <a:t>下載</a:t>
            </a:r>
            <a:r>
              <a:rPr lang="en-US" altLang="zh-TW" sz="4000" b="1" dirty="0">
                <a:solidFill>
                  <a:srgbClr val="FF0000"/>
                </a:solidFill>
              </a:rPr>
              <a:t>165</a:t>
            </a:r>
            <a:r>
              <a:rPr lang="zh-TW" altLang="en-US" sz="4000" b="1" dirty="0">
                <a:solidFill>
                  <a:srgbClr val="FF0000"/>
                </a:solidFill>
              </a:rPr>
              <a:t>反</a:t>
            </a:r>
            <a:r>
              <a:rPr lang="zh-TW" altLang="en-US" sz="4000" b="1" dirty="0" smtClean="0">
                <a:solidFill>
                  <a:srgbClr val="FF0000"/>
                </a:solidFill>
              </a:rPr>
              <a:t>詐騙</a:t>
            </a:r>
            <a:r>
              <a:rPr lang="en-US" altLang="zh-TW" sz="4000" b="1" dirty="0" smtClean="0">
                <a:solidFill>
                  <a:srgbClr val="FF0000"/>
                </a:solidFill>
              </a:rPr>
              <a:t>APP</a:t>
            </a:r>
            <a:r>
              <a:rPr lang="zh-TW" altLang="en-US" sz="4000" b="1" dirty="0" smtClean="0">
                <a:solidFill>
                  <a:srgbClr val="FF0000"/>
                </a:solidFill>
              </a:rPr>
              <a:t>、你我有保障</a:t>
            </a:r>
            <a:endParaRPr lang="zh-TW" altLang="en-US" sz="4000" b="1" dirty="0">
              <a:solidFill>
                <a:srgbClr val="FF0000"/>
              </a:solidFill>
            </a:endParaRPr>
          </a:p>
        </p:txBody>
      </p:sp>
      <p:pic>
        <p:nvPicPr>
          <p:cNvPr id="6148" name="Picture 4" descr="165反詐騙AP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59" y="1172094"/>
            <a:ext cx="8885670" cy="5416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103563"/>
      </p:ext>
    </p:extLst>
  </p:cSld>
  <p:clrMapOvr>
    <a:masterClrMapping/>
  </p:clrMapOvr>
  <p:transition spd="slow" advTm="8000">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C0C9C91-834D-4A34-8953-08DCE4CF369D}"/>
              </a:ext>
            </a:extLst>
          </p:cNvPr>
          <p:cNvSpPr>
            <a:spLocks noGrp="1"/>
          </p:cNvSpPr>
          <p:nvPr>
            <p:ph type="title"/>
          </p:nvPr>
        </p:nvSpPr>
        <p:spPr>
          <a:xfrm>
            <a:off x="502767" y="302028"/>
            <a:ext cx="8596668" cy="1320800"/>
          </a:xfrm>
        </p:spPr>
        <p:txBody>
          <a:bodyPr/>
          <a:lstStyle/>
          <a:p>
            <a:r>
              <a:rPr lang="zh-TW" altLang="en-US" b="1" dirty="0" smtClean="0">
                <a:solidFill>
                  <a:srgbClr val="FF0000"/>
                </a:solidFill>
              </a:rPr>
              <a:t>落實全民</a:t>
            </a:r>
            <a:r>
              <a:rPr lang="zh-TW" altLang="en-US" b="1" dirty="0">
                <a:solidFill>
                  <a:srgbClr val="FF0000"/>
                </a:solidFill>
              </a:rPr>
              <a:t>國防</a:t>
            </a:r>
            <a:r>
              <a:rPr lang="zh-TW" altLang="en-US" b="1" dirty="0" smtClean="0">
                <a:solidFill>
                  <a:srgbClr val="FF0000"/>
                </a:solidFill>
              </a:rPr>
              <a:t>教育，保護全民安全</a:t>
            </a:r>
            <a:endParaRPr lang="zh-TW" altLang="en-US" b="1" dirty="0">
              <a:solidFill>
                <a:srgbClr val="FF0000"/>
              </a:solidFill>
            </a:endParaRPr>
          </a:p>
        </p:txBody>
      </p:sp>
      <p:pic>
        <p:nvPicPr>
          <p:cNvPr id="4" name="Picture 2" descr="優選-鄭仲軒.jpg">
            <a:extLst>
              <a:ext uri="{FF2B5EF4-FFF2-40B4-BE49-F238E27FC236}">
                <a16:creationId xmlns:a16="http://schemas.microsoft.com/office/drawing/2014/main" id="{D6CD347B-C3F1-46CF-A3AB-D8F8B50AF12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0709" y="1271847"/>
            <a:ext cx="8596668" cy="5311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000352"/>
      </p:ext>
    </p:extLst>
  </p:cSld>
  <p:clrMapOvr>
    <a:masterClrMapping/>
  </p:clrMapOvr>
  <p:transition spd="slow" advTm="8000">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990600" y="965497"/>
            <a:ext cx="9677400" cy="2786232"/>
          </a:xfrm>
        </p:spPr>
        <p:txBody>
          <a:bodyPr>
            <a:normAutofit/>
          </a:bodyPr>
          <a:lstStyle/>
          <a:p>
            <a:pPr algn="ctr"/>
            <a:r>
              <a:rPr lang="zh-TW" altLang="en-US" sz="6000" dirty="0">
                <a:solidFill>
                  <a:schemeClr val="tx1"/>
                </a:solidFill>
                <a:latin typeface="標楷體" panose="03000509000000000000" pitchFamily="65" charset="-120"/>
                <a:ea typeface="標楷體" panose="03000509000000000000" pitchFamily="65" charset="-120"/>
              </a:rPr>
              <a:t>宣導結束，感謝聆聽</a:t>
            </a:r>
          </a:p>
        </p:txBody>
      </p:sp>
    </p:spTree>
    <p:extLst>
      <p:ext uri="{BB962C8B-B14F-4D97-AF65-F5344CB8AC3E}">
        <p14:creationId xmlns:p14="http://schemas.microsoft.com/office/powerpoint/2010/main" val="3389917448"/>
      </p:ext>
    </p:extLst>
  </p:cSld>
  <p:clrMapOvr>
    <a:masterClrMapping/>
  </p:clrMapOvr>
  <p:transition spd="slow" advTm="800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95493923"/>
      </p:ext>
    </p:extLst>
  </p:cSld>
  <p:clrMapOvr>
    <a:masterClrMapping/>
  </p:clrMapOvr>
  <p:transition spd="slow" advTm="800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282633" y="108065"/>
            <a:ext cx="11679381" cy="6600306"/>
          </a:xfrm>
        </p:spPr>
        <p:txBody>
          <a:bodyPr>
            <a:normAutofit/>
          </a:bodyPr>
          <a:lstStyle/>
          <a:p>
            <a:pPr algn="ctr"/>
            <a:r>
              <a:rPr lang="en-US" altLang="zh-TW" sz="3200" b="1" dirty="0">
                <a:latin typeface="標楷體" panose="03000509000000000000" pitchFamily="65" charset="-120"/>
                <a:ea typeface="標楷體" panose="03000509000000000000" pitchFamily="65" charset="-120"/>
              </a:rPr>
              <a:t>114</a:t>
            </a:r>
            <a:r>
              <a:rPr lang="zh-TW" altLang="zh-TW" sz="3200" b="1" dirty="0">
                <a:latin typeface="標楷體" panose="03000509000000000000" pitchFamily="65" charset="-120"/>
                <a:ea typeface="標楷體" panose="03000509000000000000" pitchFamily="65" charset="-120"/>
              </a:rPr>
              <a:t>學年度和東國小地震演練預演、正式演練程序說明</a:t>
            </a:r>
            <a:endParaRPr lang="zh-TW" altLang="zh-TW" sz="3200" dirty="0">
              <a:latin typeface="標楷體" panose="03000509000000000000" pitchFamily="65" charset="-120"/>
              <a:ea typeface="標楷體" panose="03000509000000000000" pitchFamily="65" charset="-120"/>
            </a:endParaRPr>
          </a:p>
          <a:p>
            <a:r>
              <a:rPr lang="zh-TW" altLang="zh-TW" sz="2000" dirty="0">
                <a:latin typeface="標楷體" panose="03000509000000000000" pitchFamily="65" charset="-120"/>
                <a:ea typeface="標楷體" panose="03000509000000000000" pitchFamily="65" charset="-120"/>
              </a:rPr>
              <a:t>一、預演</a:t>
            </a:r>
            <a:r>
              <a:rPr lang="en-US" altLang="zh-TW" sz="2000" dirty="0">
                <a:latin typeface="標楷體" panose="03000509000000000000" pitchFamily="65" charset="-120"/>
                <a:ea typeface="標楷體" panose="03000509000000000000" pitchFamily="65" charset="-120"/>
              </a:rPr>
              <a:t>9/17(</a:t>
            </a:r>
            <a:r>
              <a:rPr lang="zh-TW" altLang="zh-TW" sz="2000" dirty="0">
                <a:latin typeface="標楷體" panose="03000509000000000000" pitchFamily="65" charset="-120"/>
                <a:ea typeface="標楷體" panose="03000509000000000000" pitchFamily="65" charset="-120"/>
              </a:rPr>
              <a:t>三</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上午</a:t>
            </a:r>
            <a:r>
              <a:rPr lang="en-US" altLang="zh-TW" sz="2000" dirty="0">
                <a:latin typeface="標楷體" panose="03000509000000000000" pitchFamily="65" charset="-120"/>
                <a:ea typeface="標楷體" panose="03000509000000000000" pitchFamily="65" charset="-120"/>
              </a:rPr>
              <a:t>8</a:t>
            </a:r>
            <a:r>
              <a:rPr lang="zh-TW" altLang="zh-TW" sz="2000" dirty="0">
                <a:latin typeface="標楷體" panose="03000509000000000000" pitchFamily="65" charset="-120"/>
                <a:ea typeface="標楷體" panose="03000509000000000000" pitchFamily="65" charset="-120"/>
              </a:rPr>
              <a:t>點整開始當天早上一切活動暫停、正式演練</a:t>
            </a:r>
            <a:r>
              <a:rPr lang="en-US" altLang="zh-TW" sz="2000" dirty="0">
                <a:latin typeface="標楷體" panose="03000509000000000000" pitchFamily="65" charset="-120"/>
                <a:ea typeface="標楷體" panose="03000509000000000000" pitchFamily="65" charset="-120"/>
              </a:rPr>
              <a:t>9/19(</a:t>
            </a:r>
            <a:r>
              <a:rPr lang="zh-TW" altLang="zh-TW" sz="2000" dirty="0">
                <a:latin typeface="標楷體" panose="03000509000000000000" pitchFamily="65" charset="-120"/>
                <a:ea typeface="標楷體" panose="03000509000000000000" pitchFamily="65" charset="-120"/>
              </a:rPr>
              <a:t>五</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上午</a:t>
            </a:r>
            <a:r>
              <a:rPr lang="en-US" altLang="zh-TW" sz="2000" dirty="0">
                <a:latin typeface="標楷體" panose="03000509000000000000" pitchFamily="65" charset="-120"/>
                <a:ea typeface="標楷體" panose="03000509000000000000" pitchFamily="65" charset="-120"/>
              </a:rPr>
              <a:t>9</a:t>
            </a:r>
            <a:r>
              <a:rPr lang="zh-TW" altLang="zh-TW" sz="2000" dirty="0">
                <a:latin typeface="標楷體" panose="03000509000000000000" pitchFamily="65" charset="-120"/>
                <a:ea typeface="標楷體" panose="03000509000000000000" pitchFamily="65" charset="-120"/>
              </a:rPr>
              <a:t>點</a:t>
            </a:r>
            <a:r>
              <a:rPr lang="en-US" altLang="zh-TW" sz="2000" dirty="0">
                <a:latin typeface="標楷體" panose="03000509000000000000" pitchFamily="65" charset="-120"/>
                <a:ea typeface="標楷體" panose="03000509000000000000" pitchFamily="65" charset="-120"/>
              </a:rPr>
              <a:t>21</a:t>
            </a:r>
            <a:r>
              <a:rPr lang="zh-TW" altLang="zh-TW" sz="2000" dirty="0">
                <a:latin typeface="標楷體" panose="03000509000000000000" pitchFamily="65" charset="-120"/>
                <a:ea typeface="標楷體" panose="03000509000000000000" pitchFamily="65" charset="-120"/>
              </a:rPr>
              <a:t>分開始。</a:t>
            </a:r>
          </a:p>
          <a:p>
            <a:r>
              <a:rPr lang="zh-TW" altLang="zh-TW" sz="2000" dirty="0">
                <a:latin typeface="標楷體" panose="03000509000000000000" pitchFamily="65" charset="-120"/>
                <a:ea typeface="標楷體" panose="03000509000000000000" pitchFamily="65" charset="-120"/>
              </a:rPr>
              <a:t>二、聞警示聲響</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約響</a:t>
            </a:r>
            <a:r>
              <a:rPr lang="en-US" altLang="zh-TW" sz="2000" dirty="0">
                <a:latin typeface="標楷體" panose="03000509000000000000" pitchFamily="65" charset="-120"/>
                <a:ea typeface="標楷體" panose="03000509000000000000" pitchFamily="65" charset="-120"/>
              </a:rPr>
              <a:t>20</a:t>
            </a:r>
            <a:r>
              <a:rPr lang="zh-TW" altLang="zh-TW" sz="2000" dirty="0">
                <a:latin typeface="標楷體" panose="03000509000000000000" pitchFamily="65" charset="-120"/>
                <a:ea typeface="標楷體" panose="03000509000000000000" pitchFamily="65" charset="-120"/>
              </a:rPr>
              <a:t>秒</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時表示地震發生，實施避難</a:t>
            </a:r>
            <a:r>
              <a:rPr lang="en-US" altLang="zh-TW" sz="2000" dirty="0">
                <a:latin typeface="標楷體" panose="03000509000000000000" pitchFamily="65" charset="-120"/>
                <a:ea typeface="標楷體" panose="03000509000000000000" pitchFamily="65" charset="-120"/>
              </a:rPr>
              <a:t>3</a:t>
            </a:r>
            <a:r>
              <a:rPr lang="zh-TW" altLang="zh-TW" sz="2000" dirty="0">
                <a:latin typeface="標楷體" panose="03000509000000000000" pitchFamily="65" charset="-120"/>
                <a:ea typeface="標楷體" panose="03000509000000000000" pitchFamily="65" charset="-120"/>
              </a:rPr>
              <a:t>步驟</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趴下、掩護、穩住</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，立即躲在書桌下。</a:t>
            </a:r>
          </a:p>
          <a:p>
            <a:r>
              <a:rPr lang="zh-TW" altLang="zh-TW" sz="2000" dirty="0">
                <a:latin typeface="標楷體" panose="03000509000000000000" pitchFamily="65" charset="-120"/>
                <a:ea typeface="標楷體" panose="03000509000000000000" pitchFamily="65" charset="-120"/>
              </a:rPr>
              <a:t>三、聽學校廣播「地震搖晃停止」時，關閉電源，使用桌墊對摺或書包保護頭頸部聽從老師指示依平時規劃之路線以直接兩列走出教室往內操場進行避難疏散</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不用排隊</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，過程請遵守「不推、不跑、不語」。</a:t>
            </a:r>
          </a:p>
          <a:p>
            <a:r>
              <a:rPr lang="zh-TW" altLang="zh-TW" sz="2000" dirty="0">
                <a:latin typeface="標楷體" panose="03000509000000000000" pitchFamily="65" charset="-120"/>
                <a:ea typeface="標楷體" panose="03000509000000000000" pitchFamily="65" charset="-120"/>
              </a:rPr>
              <a:t>四、到達內操場時，各班依疏散地圖指示到達集合位置，各班五分鐘內進行人員清點及回報。</a:t>
            </a:r>
          </a:p>
          <a:p>
            <a:r>
              <a:rPr lang="zh-TW" altLang="zh-TW" sz="2000" dirty="0">
                <a:latin typeface="標楷體" panose="03000509000000000000" pitchFamily="65" charset="-120"/>
                <a:ea typeface="標楷體" panose="03000509000000000000" pitchFamily="65" charset="-120"/>
              </a:rPr>
              <a:t>五、當時若是戶外課程請就近在空曠處掩護，等廣播地震搖晃停止時再往內操場避難疏散。</a:t>
            </a:r>
          </a:p>
          <a:p>
            <a:r>
              <a:rPr lang="zh-TW" altLang="zh-TW" sz="2000" dirty="0">
                <a:latin typeface="標楷體" panose="03000509000000000000" pitchFamily="65" charset="-120"/>
                <a:ea typeface="標楷體" panose="03000509000000000000" pitchFamily="65" charset="-120"/>
              </a:rPr>
              <a:t>六、確認全校全員安全到達疏散地點後，進行宣導與檢討，演練結束依學校課程返回教室上課。</a:t>
            </a:r>
          </a:p>
          <a:p>
            <a:r>
              <a:rPr lang="en-US" altLang="zh-TW" sz="2000" dirty="0">
                <a:latin typeface="標楷體" panose="03000509000000000000" pitchFamily="65" charset="-120"/>
                <a:ea typeface="標楷體" panose="03000509000000000000" pitchFamily="65" charset="-120"/>
                <a:sym typeface="Segoe UI Symbol" panose="020B0502040204020203" pitchFamily="34" charset="0"/>
              </a:rPr>
              <a:t>★</a:t>
            </a:r>
            <a:r>
              <a:rPr lang="zh-TW" altLang="zh-TW" sz="2000" dirty="0">
                <a:latin typeface="標楷體" panose="03000509000000000000" pitchFamily="65" charset="-120"/>
                <a:ea typeface="標楷體" panose="03000509000000000000" pitchFamily="65" charset="-120"/>
              </a:rPr>
              <a:t>一年級新生考量安全性與還未完全適應學校狀況，</a:t>
            </a:r>
            <a:r>
              <a:rPr lang="en-US" altLang="zh-TW" sz="2000" dirty="0">
                <a:latin typeface="標楷體" panose="03000509000000000000" pitchFamily="65" charset="-120"/>
                <a:ea typeface="標楷體" panose="03000509000000000000" pitchFamily="65" charset="-120"/>
              </a:rPr>
              <a:t>1</a:t>
            </a:r>
            <a:r>
              <a:rPr lang="zh-TW" altLang="zh-TW" sz="2000" dirty="0">
                <a:latin typeface="標楷體" panose="03000509000000000000" pitchFamily="65" charset="-120"/>
                <a:ea typeface="標楷體" panose="03000509000000000000" pitchFamily="65" charset="-120"/>
              </a:rPr>
              <a:t>到</a:t>
            </a:r>
            <a:r>
              <a:rPr lang="en-US" altLang="zh-TW" sz="2000" dirty="0">
                <a:latin typeface="標楷體" panose="03000509000000000000" pitchFamily="65" charset="-120"/>
                <a:ea typeface="標楷體" panose="03000509000000000000" pitchFamily="65" charset="-120"/>
              </a:rPr>
              <a:t>5</a:t>
            </a:r>
            <a:r>
              <a:rPr lang="zh-TW" altLang="zh-TW" sz="2000" dirty="0">
                <a:latin typeface="標楷體" panose="03000509000000000000" pitchFamily="65" charset="-120"/>
                <a:ea typeface="標楷體" panose="03000509000000000000" pitchFamily="65" charset="-120"/>
              </a:rPr>
              <a:t>班疏散僅出班級門口到前面大榕樹下，</a:t>
            </a:r>
            <a:r>
              <a:rPr lang="en-US" altLang="zh-TW" sz="2000" dirty="0">
                <a:latin typeface="標楷體" panose="03000509000000000000" pitchFamily="65" charset="-120"/>
                <a:ea typeface="標楷體" panose="03000509000000000000" pitchFamily="65" charset="-120"/>
              </a:rPr>
              <a:t>6</a:t>
            </a:r>
            <a:r>
              <a:rPr lang="zh-TW" altLang="zh-TW" sz="2000" dirty="0">
                <a:latin typeface="標楷體" panose="03000509000000000000" pitchFamily="65" charset="-120"/>
                <a:ea typeface="標楷體" panose="03000509000000000000" pitchFamily="65" charset="-120"/>
              </a:rPr>
              <a:t>到</a:t>
            </a:r>
            <a:r>
              <a:rPr lang="en-US" altLang="zh-TW" sz="2000" dirty="0">
                <a:latin typeface="標楷體" panose="03000509000000000000" pitchFamily="65" charset="-120"/>
                <a:ea typeface="標楷體" panose="03000509000000000000" pitchFamily="65" charset="-120"/>
              </a:rPr>
              <a:t>8</a:t>
            </a:r>
            <a:r>
              <a:rPr lang="zh-TW" altLang="zh-TW" sz="2000" dirty="0">
                <a:latin typeface="標楷體" panose="03000509000000000000" pitchFamily="65" charset="-120"/>
                <a:ea typeface="標楷體" panose="03000509000000000000" pitchFamily="65" charset="-120"/>
              </a:rPr>
              <a:t>班疏散出班級門口後在前面空地集合即可，請老師指導新生使用桌墊對摺或書包保護頭頸部。</a:t>
            </a:r>
          </a:p>
          <a:p>
            <a:r>
              <a:rPr lang="en-US" altLang="zh-TW" sz="2000" dirty="0">
                <a:latin typeface="標楷體" panose="03000509000000000000" pitchFamily="65" charset="-120"/>
                <a:ea typeface="標楷體" panose="03000509000000000000" pitchFamily="65" charset="-120"/>
                <a:sym typeface="Segoe UI Symbol" panose="020B0502040204020203" pitchFamily="34" charset="0"/>
              </a:rPr>
              <a:t>★</a:t>
            </a:r>
            <a:r>
              <a:rPr lang="zh-TW" altLang="zh-TW" sz="2000" dirty="0">
                <a:latin typeface="標楷體" panose="03000509000000000000" pitchFamily="65" charset="-120"/>
                <a:ea typeface="標楷體" panose="03000509000000000000" pitchFamily="65" charset="-120"/>
              </a:rPr>
              <a:t>請將避難疏散圖張貼於教室公布欄供學生參閱。</a:t>
            </a:r>
          </a:p>
          <a:p>
            <a:pPr marL="0" indent="0">
              <a:buNone/>
            </a:pPr>
            <a:endParaRPr lang="en-US" altLang="zh-TW" dirty="0" smtClean="0">
              <a:latin typeface="標楷體" panose="03000509000000000000" pitchFamily="65" charset="-120"/>
              <a:ea typeface="標楷體" panose="03000509000000000000" pitchFamily="65" charset="-120"/>
            </a:endParaRPr>
          </a:p>
          <a:p>
            <a:pPr marL="0" indent="0">
              <a:buNone/>
            </a:pPr>
            <a:r>
              <a:rPr lang="zh-TW" altLang="en-US" sz="2400" dirty="0" smtClean="0">
                <a:latin typeface="標楷體" panose="03000509000000000000" pitchFamily="65" charset="-120"/>
                <a:ea typeface="標楷體" panose="03000509000000000000" pitchFamily="65" charset="-120"/>
              </a:rPr>
              <a:t>本校地震演練往例</a:t>
            </a:r>
            <a:r>
              <a:rPr lang="en-US" altLang="zh-TW" sz="2400" dirty="0" smtClean="0">
                <a:latin typeface="標楷體" panose="03000509000000000000" pitchFamily="65" charset="-120"/>
                <a:ea typeface="標楷體" panose="03000509000000000000" pitchFamily="65" charset="-120"/>
              </a:rPr>
              <a:t>:</a:t>
            </a:r>
          </a:p>
          <a:p>
            <a:r>
              <a:rPr lang="en-US" altLang="zh-TW" dirty="0">
                <a:solidFill>
                  <a:schemeClr val="tx1"/>
                </a:solidFill>
                <a:latin typeface="標楷體" panose="03000509000000000000" pitchFamily="65" charset="-120"/>
                <a:ea typeface="標楷體" panose="03000509000000000000" pitchFamily="65" charset="-120"/>
                <a:hlinkClick r:id="rId2"/>
              </a:rPr>
              <a:t>https://</a:t>
            </a:r>
            <a:r>
              <a:rPr lang="en-US" altLang="zh-TW" dirty="0" err="1" smtClean="0">
                <a:solidFill>
                  <a:schemeClr val="tx1"/>
                </a:solidFill>
                <a:latin typeface="標楷體" panose="03000509000000000000" pitchFamily="65" charset="-120"/>
                <a:ea typeface="標楷體" panose="03000509000000000000" pitchFamily="65" charset="-120"/>
                <a:hlinkClick r:id="rId2"/>
              </a:rPr>
              <a:t>www.youtube.com</a:t>
            </a:r>
            <a:r>
              <a:rPr lang="en-US" altLang="zh-TW" dirty="0" smtClean="0">
                <a:solidFill>
                  <a:schemeClr val="tx1"/>
                </a:solidFill>
                <a:latin typeface="標楷體" panose="03000509000000000000" pitchFamily="65" charset="-120"/>
                <a:ea typeface="標楷體" panose="03000509000000000000" pitchFamily="65" charset="-120"/>
                <a:hlinkClick r:id="rId2"/>
              </a:rPr>
              <a:t>/</a:t>
            </a:r>
            <a:r>
              <a:rPr lang="en-US" altLang="zh-TW" dirty="0" err="1" smtClean="0">
                <a:solidFill>
                  <a:schemeClr val="tx1"/>
                </a:solidFill>
                <a:latin typeface="標楷體" panose="03000509000000000000" pitchFamily="65" charset="-120"/>
                <a:ea typeface="標楷體" panose="03000509000000000000" pitchFamily="65" charset="-120"/>
                <a:hlinkClick r:id="rId2"/>
              </a:rPr>
              <a:t>watch?v</a:t>
            </a:r>
            <a:r>
              <a:rPr lang="en-US" altLang="zh-TW" dirty="0" smtClean="0">
                <a:solidFill>
                  <a:schemeClr val="tx1"/>
                </a:solidFill>
                <a:latin typeface="標楷體" panose="03000509000000000000" pitchFamily="65" charset="-120"/>
                <a:ea typeface="標楷體" panose="03000509000000000000" pitchFamily="65" charset="-120"/>
                <a:hlinkClick r:id="rId2"/>
              </a:rPr>
              <a:t>=</a:t>
            </a:r>
            <a:r>
              <a:rPr lang="en-US" altLang="zh-TW" dirty="0" err="1" smtClean="0">
                <a:solidFill>
                  <a:schemeClr val="tx1"/>
                </a:solidFill>
                <a:latin typeface="標楷體" panose="03000509000000000000" pitchFamily="65" charset="-120"/>
                <a:ea typeface="標楷體" panose="03000509000000000000" pitchFamily="65" charset="-120"/>
                <a:hlinkClick r:id="rId2"/>
              </a:rPr>
              <a:t>WcJqQt7Msb0</a:t>
            </a:r>
            <a:endParaRPr lang="en-US" altLang="zh-TW" dirty="0" smtClean="0">
              <a:solidFill>
                <a:schemeClr val="tx1"/>
              </a:solidFill>
              <a:latin typeface="標楷體" panose="03000509000000000000" pitchFamily="65" charset="-120"/>
              <a:ea typeface="標楷體" panose="03000509000000000000" pitchFamily="65" charset="-120"/>
            </a:endParaRPr>
          </a:p>
          <a:p>
            <a:endParaRPr lang="zh-TW" altLang="zh-TW" dirty="0" smtClean="0">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1332270466"/>
      </p:ext>
    </p:extLst>
  </p:cSld>
  <p:clrMapOvr>
    <a:masterClrMapping/>
  </p:clrMapOvr>
  <p:transition spd="slow" advTm="8000">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990600" y="965497"/>
            <a:ext cx="9677400" cy="2786232"/>
          </a:xfrm>
        </p:spPr>
        <p:txBody>
          <a:bodyPr>
            <a:normAutofit/>
          </a:bodyPr>
          <a:lstStyle/>
          <a:p>
            <a:r>
              <a:rPr lang="zh-TW" altLang="en-US" dirty="0">
                <a:solidFill>
                  <a:schemeClr val="tx1"/>
                </a:solidFill>
                <a:latin typeface="標楷體" panose="03000509000000000000" pitchFamily="65" charset="-120"/>
                <a:ea typeface="標楷體" panose="03000509000000000000" pitchFamily="65" charset="-120"/>
              </a:rPr>
              <a:t>「人權法治公民教育實踐」</a:t>
            </a:r>
            <a:r>
              <a:rPr lang="en-US" altLang="zh-TW" dirty="0">
                <a:solidFill>
                  <a:schemeClr val="tx1"/>
                </a:solidFill>
                <a:latin typeface="標楷體" panose="03000509000000000000" pitchFamily="65" charset="-120"/>
                <a:ea typeface="標楷體" panose="03000509000000000000" pitchFamily="65" charset="-120"/>
              </a:rPr>
              <a:t/>
            </a:r>
            <a:br>
              <a:rPr lang="en-US" altLang="zh-TW" dirty="0">
                <a:solidFill>
                  <a:schemeClr val="tx1"/>
                </a:solidFill>
                <a:latin typeface="標楷體" panose="03000509000000000000" pitchFamily="65" charset="-120"/>
                <a:ea typeface="標楷體" panose="03000509000000000000" pitchFamily="65" charset="-120"/>
              </a:rPr>
            </a:br>
            <a:r>
              <a:rPr lang="zh-TW" altLang="en-US" dirty="0">
                <a:solidFill>
                  <a:schemeClr val="tx1"/>
                </a:solidFill>
                <a:latin typeface="標楷體" panose="03000509000000000000" pitchFamily="65" charset="-120"/>
                <a:ea typeface="標楷體" panose="03000509000000000000" pitchFamily="65" charset="-120"/>
              </a:rPr>
              <a:t>暨「兒童權利公約</a:t>
            </a:r>
            <a:r>
              <a:rPr lang="en-US" altLang="zh-TW" dirty="0">
                <a:solidFill>
                  <a:schemeClr val="tx1"/>
                </a:solidFill>
                <a:latin typeface="標楷體" panose="03000509000000000000" pitchFamily="65" charset="-120"/>
                <a:ea typeface="標楷體" panose="03000509000000000000" pitchFamily="65" charset="-120"/>
              </a:rPr>
              <a:t>-CRC</a:t>
            </a:r>
            <a:r>
              <a:rPr lang="zh-TW" altLang="en-US" dirty="0">
                <a:solidFill>
                  <a:schemeClr val="tx1"/>
                </a:solidFill>
                <a:latin typeface="標楷體" panose="03000509000000000000" pitchFamily="65" charset="-120"/>
                <a:ea typeface="標楷體" panose="03000509000000000000" pitchFamily="65" charset="-120"/>
              </a:rPr>
              <a:t>」宣導</a:t>
            </a:r>
          </a:p>
        </p:txBody>
      </p:sp>
    </p:spTree>
    <p:extLst>
      <p:ext uri="{BB962C8B-B14F-4D97-AF65-F5344CB8AC3E}">
        <p14:creationId xmlns:p14="http://schemas.microsoft.com/office/powerpoint/2010/main" val="1369236822"/>
      </p:ext>
    </p:extLst>
  </p:cSld>
  <p:clrMapOvr>
    <a:masterClrMapping/>
  </p:clrMapOvr>
  <p:transition spd="slow" advTm="8000">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609600"/>
            <a:ext cx="8596668" cy="735106"/>
          </a:xfrm>
        </p:spPr>
        <p:txBody>
          <a:bodyPr/>
          <a:lstStyle/>
          <a:p>
            <a:r>
              <a:rPr lang="zh-TW" altLang="en-US" dirty="0"/>
              <a:t>一、人權法治公民教育定義：</a:t>
            </a:r>
          </a:p>
        </p:txBody>
      </p:sp>
      <p:sp>
        <p:nvSpPr>
          <p:cNvPr id="3" name="內容版面配置區 2"/>
          <p:cNvSpPr>
            <a:spLocks noGrp="1"/>
          </p:cNvSpPr>
          <p:nvPr>
            <p:ph idx="1"/>
          </p:nvPr>
        </p:nvSpPr>
        <p:spPr>
          <a:xfrm>
            <a:off x="677334" y="1586753"/>
            <a:ext cx="8596668" cy="3880773"/>
          </a:xfrm>
        </p:spPr>
        <p:txBody>
          <a:bodyPr>
            <a:normAutofit/>
          </a:bodyPr>
          <a:lstStyle/>
          <a:p>
            <a:r>
              <a:rPr lang="zh-TW" altLang="en-US" sz="3200" dirty="0">
                <a:latin typeface="標楷體" panose="03000509000000000000" pitchFamily="65" charset="-120"/>
                <a:ea typeface="標楷體" panose="03000509000000000000" pitchFamily="65" charset="-120"/>
              </a:rPr>
              <a:t>包容與尊重是人權法治之基本權利與責任，重點在於尊重與維護人性尊嚴與行為法則，使校園內所有成員都能瞭解到個人尊嚴及尊重他人的重要性，並能加強種族、族群、宗教、語言、群體等多元文化之間的尊重、包容與發展，促進個人、社會、全球之權利與責任的理解與實踐。</a:t>
            </a:r>
          </a:p>
        </p:txBody>
      </p:sp>
    </p:spTree>
    <p:extLst>
      <p:ext uri="{BB962C8B-B14F-4D97-AF65-F5344CB8AC3E}">
        <p14:creationId xmlns:p14="http://schemas.microsoft.com/office/powerpoint/2010/main" val="792115467"/>
      </p:ext>
    </p:extLst>
  </p:cSld>
  <p:clrMapOvr>
    <a:masterClrMapping/>
  </p:clrMapOvr>
  <p:transition spd="slow" advTm="8000">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609600"/>
            <a:ext cx="8596668" cy="735106"/>
          </a:xfrm>
        </p:spPr>
        <p:txBody>
          <a:bodyPr/>
          <a:lstStyle/>
          <a:p>
            <a:r>
              <a:rPr lang="zh-TW" altLang="en-US" dirty="0"/>
              <a:t>二、人權法治公民教育實施原則：</a:t>
            </a:r>
          </a:p>
        </p:txBody>
      </p:sp>
      <p:sp>
        <p:nvSpPr>
          <p:cNvPr id="3" name="內容版面配置區 2"/>
          <p:cNvSpPr>
            <a:spLocks noGrp="1"/>
          </p:cNvSpPr>
          <p:nvPr>
            <p:ph idx="1"/>
          </p:nvPr>
        </p:nvSpPr>
        <p:spPr>
          <a:xfrm>
            <a:off x="677334" y="1586753"/>
            <a:ext cx="8596668" cy="3880773"/>
          </a:xfrm>
        </p:spPr>
        <p:txBody>
          <a:bodyPr>
            <a:normAutofit/>
          </a:bodyPr>
          <a:lstStyle/>
          <a:p>
            <a:r>
              <a:rPr lang="zh-TW" altLang="en-US" sz="3200" dirty="0">
                <a:latin typeface="標楷體" panose="03000509000000000000" pitchFamily="65" charset="-120"/>
                <a:ea typeface="標楷體" panose="03000509000000000000" pitchFamily="65" charset="-120"/>
              </a:rPr>
              <a:t>「少數服從多數，多數尊重少數。」</a:t>
            </a:r>
          </a:p>
          <a:p>
            <a:r>
              <a:rPr lang="zh-TW" altLang="en-US" sz="3200" dirty="0">
                <a:latin typeface="標楷體" panose="03000509000000000000" pitchFamily="65" charset="-120"/>
                <a:ea typeface="標楷體" panose="03000509000000000000" pitchFamily="65" charset="-120"/>
              </a:rPr>
              <a:t>「重視個人，也要兼顧他人。」</a:t>
            </a:r>
          </a:p>
          <a:p>
            <a:r>
              <a:rPr lang="zh-TW" altLang="en-US" sz="3200" dirty="0">
                <a:latin typeface="標楷體" panose="03000509000000000000" pitchFamily="65" charset="-120"/>
                <a:ea typeface="標楷體" panose="03000509000000000000" pitchFamily="65" charset="-120"/>
              </a:rPr>
              <a:t>「鼓勵參與，容許多元與不同意見。」</a:t>
            </a:r>
          </a:p>
          <a:p>
            <a:r>
              <a:rPr lang="zh-TW" altLang="en-US" sz="3200" dirty="0">
                <a:latin typeface="標楷體" panose="03000509000000000000" pitchFamily="65" charset="-120"/>
                <a:ea typeface="標楷體" panose="03000509000000000000" pitchFamily="65" charset="-120"/>
              </a:rPr>
              <a:t>「相對的保障，有限的權力。」</a:t>
            </a:r>
          </a:p>
          <a:p>
            <a:r>
              <a:rPr lang="zh-TW" altLang="en-US" sz="3200" dirty="0">
                <a:latin typeface="標楷體" panose="03000509000000000000" pitchFamily="65" charset="-120"/>
                <a:ea typeface="標楷體" panose="03000509000000000000" pitchFamily="65" charset="-120"/>
              </a:rPr>
              <a:t>「考量群體、弱勢，保障基本人權」</a:t>
            </a:r>
          </a:p>
        </p:txBody>
      </p:sp>
    </p:spTree>
    <p:extLst>
      <p:ext uri="{BB962C8B-B14F-4D97-AF65-F5344CB8AC3E}">
        <p14:creationId xmlns:p14="http://schemas.microsoft.com/office/powerpoint/2010/main" val="3278464222"/>
      </p:ext>
    </p:extLst>
  </p:cSld>
  <p:clrMapOvr>
    <a:masterClrMapping/>
  </p:clrMapOvr>
  <p:transition spd="slow" advTm="8000">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609600"/>
            <a:ext cx="8596668" cy="735106"/>
          </a:xfrm>
        </p:spPr>
        <p:txBody>
          <a:bodyPr/>
          <a:lstStyle/>
          <a:p>
            <a:r>
              <a:rPr lang="zh-TW" altLang="en-US" dirty="0"/>
              <a:t>三、兒童權利公約</a:t>
            </a:r>
            <a:r>
              <a:rPr lang="en-US" altLang="zh-TW" dirty="0"/>
              <a:t>-CRC</a:t>
            </a:r>
            <a:r>
              <a:rPr lang="zh-TW" altLang="en-US" dirty="0"/>
              <a:t>定義：</a:t>
            </a:r>
          </a:p>
        </p:txBody>
      </p:sp>
      <p:sp>
        <p:nvSpPr>
          <p:cNvPr id="3" name="內容版面配置區 2"/>
          <p:cNvSpPr>
            <a:spLocks noGrp="1"/>
          </p:cNvSpPr>
          <p:nvPr>
            <p:ph idx="1"/>
          </p:nvPr>
        </p:nvSpPr>
        <p:spPr>
          <a:xfrm>
            <a:off x="677334" y="1586753"/>
            <a:ext cx="8596668" cy="3880773"/>
          </a:xfrm>
        </p:spPr>
        <p:txBody>
          <a:bodyPr>
            <a:noAutofit/>
          </a:bodyPr>
          <a:lstStyle/>
          <a:p>
            <a:r>
              <a:rPr lang="zh-TW" altLang="en-US" sz="3200" dirty="0">
                <a:latin typeface="標楷體" panose="03000509000000000000" pitchFamily="65" charset="-120"/>
                <a:ea typeface="標楷體" panose="03000509000000000000" pitchFamily="65" charset="-120"/>
              </a:rPr>
              <a:t>兒童是權利的主體，而非國家、父母的附屬品。過去時常將兒童視為需要被保護或關注之客體的對待方式，在現代社會中已經不符合公約的規範標準。透過這份兒童權利公約，國際社會向兒童承諾會盡最大力量保護兒童免於暴力傷害、保障其發聲的權利，並使每一位兒童皆有機會發展其潛能並為將來的成年生活預做準備。</a:t>
            </a:r>
          </a:p>
        </p:txBody>
      </p:sp>
    </p:spTree>
    <p:extLst>
      <p:ext uri="{BB962C8B-B14F-4D97-AF65-F5344CB8AC3E}">
        <p14:creationId xmlns:p14="http://schemas.microsoft.com/office/powerpoint/2010/main" val="1992932877"/>
      </p:ext>
    </p:extLst>
  </p:cSld>
  <p:clrMapOvr>
    <a:masterClrMapping/>
  </p:clrMapOvr>
  <p:transition spd="slow" advTm="8000">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609600"/>
            <a:ext cx="8596668" cy="735106"/>
          </a:xfrm>
        </p:spPr>
        <p:txBody>
          <a:bodyPr/>
          <a:lstStyle/>
          <a:p>
            <a:r>
              <a:rPr lang="zh-TW" altLang="en-US" dirty="0"/>
              <a:t>四、兒童權利公約</a:t>
            </a:r>
            <a:r>
              <a:rPr lang="en-US" altLang="zh-TW" dirty="0"/>
              <a:t>-CRC</a:t>
            </a:r>
            <a:r>
              <a:rPr lang="zh-TW" altLang="en-US" dirty="0"/>
              <a:t>實施原則：</a:t>
            </a:r>
          </a:p>
        </p:txBody>
      </p:sp>
      <p:sp>
        <p:nvSpPr>
          <p:cNvPr id="3" name="內容版面配置區 2"/>
          <p:cNvSpPr>
            <a:spLocks noGrp="1"/>
          </p:cNvSpPr>
          <p:nvPr>
            <p:ph idx="1"/>
          </p:nvPr>
        </p:nvSpPr>
        <p:spPr>
          <a:xfrm>
            <a:off x="677334" y="1586753"/>
            <a:ext cx="8596668" cy="3880773"/>
          </a:xfrm>
        </p:spPr>
        <p:txBody>
          <a:bodyPr>
            <a:normAutofit/>
          </a:bodyPr>
          <a:lstStyle/>
          <a:p>
            <a:r>
              <a:rPr lang="zh-TW" altLang="en-US" sz="3200" dirty="0">
                <a:latin typeface="標楷體" panose="03000509000000000000" pitchFamily="65" charset="-120"/>
                <a:ea typeface="標楷體" panose="03000509000000000000" pitchFamily="65" charset="-120"/>
              </a:rPr>
              <a:t>禁止歧視原則。</a:t>
            </a:r>
            <a:endParaRPr lang="en-US" altLang="zh-TW" sz="3200" dirty="0">
              <a:latin typeface="標楷體" panose="03000509000000000000" pitchFamily="65" charset="-120"/>
              <a:ea typeface="標楷體" panose="03000509000000000000" pitchFamily="65" charset="-120"/>
            </a:endParaRPr>
          </a:p>
          <a:p>
            <a:r>
              <a:rPr lang="zh-TW" altLang="en-US" sz="3200" dirty="0">
                <a:latin typeface="標楷體" panose="03000509000000000000" pitchFamily="65" charset="-120"/>
                <a:ea typeface="標楷體" panose="03000509000000000000" pitchFamily="65" charset="-120"/>
              </a:rPr>
              <a:t>優先考量兒童最佳利益。</a:t>
            </a:r>
          </a:p>
          <a:p>
            <a:r>
              <a:rPr lang="zh-TW" altLang="en-US" sz="3200" dirty="0">
                <a:latin typeface="標楷體" panose="03000509000000000000" pitchFamily="65" charset="-120"/>
                <a:ea typeface="標楷體" panose="03000509000000000000" pitchFamily="65" charset="-120"/>
              </a:rPr>
              <a:t>兒童之生命、生存及發展權。</a:t>
            </a:r>
            <a:endParaRPr lang="en-US" altLang="zh-TW" sz="3200" dirty="0">
              <a:latin typeface="標楷體" panose="03000509000000000000" pitchFamily="65" charset="-120"/>
              <a:ea typeface="標楷體" panose="03000509000000000000" pitchFamily="65" charset="-120"/>
            </a:endParaRPr>
          </a:p>
          <a:p>
            <a:r>
              <a:rPr lang="zh-TW" altLang="en-US" sz="3200" dirty="0">
                <a:latin typeface="標楷體" panose="03000509000000000000" pitchFamily="65" charset="-120"/>
                <a:ea typeface="標楷體" panose="03000509000000000000" pitchFamily="65" charset="-120"/>
              </a:rPr>
              <a:t>兒童表示意見且該意見應獲得考量的權利。</a:t>
            </a:r>
          </a:p>
        </p:txBody>
      </p:sp>
    </p:spTree>
    <p:extLst>
      <p:ext uri="{BB962C8B-B14F-4D97-AF65-F5344CB8AC3E}">
        <p14:creationId xmlns:p14="http://schemas.microsoft.com/office/powerpoint/2010/main" val="35566518"/>
      </p:ext>
    </p:extLst>
  </p:cSld>
  <p:clrMapOvr>
    <a:masterClrMapping/>
  </p:clrMapOvr>
  <p:transition spd="slow" advTm="8000">
    <p:wipe/>
  </p:transition>
  <p:timing>
    <p:tnLst>
      <p:par>
        <p:cTn id="1" dur="indefinite" restart="never" nodeType="tmRoot"/>
      </p:par>
    </p:tnLst>
  </p:timing>
</p:sld>
</file>

<file path=ppt/theme/theme1.xml><?xml version="1.0" encoding="utf-8"?>
<a:theme xmlns:a="http://schemas.openxmlformats.org/drawingml/2006/main" name="多面向">
  <a:themeElements>
    <a:clrScheme name="多面向">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多面向">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多面向">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773</TotalTime>
  <Words>891</Words>
  <Application>Microsoft Office PowerPoint</Application>
  <PresentationFormat>寬螢幕</PresentationFormat>
  <Paragraphs>49</Paragraphs>
  <Slides>22</Slides>
  <Notes>0</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22</vt:i4>
      </vt:variant>
    </vt:vector>
  </HeadingPairs>
  <TitlesOfParts>
    <vt:vector size="30" baseType="lpstr">
      <vt:lpstr>華康中圓體</vt:lpstr>
      <vt:lpstr>微軟正黑體</vt:lpstr>
      <vt:lpstr>標楷體</vt:lpstr>
      <vt:lpstr>Arial</vt:lpstr>
      <vt:lpstr>Segoe UI Symbol</vt:lpstr>
      <vt:lpstr>Trebuchet MS</vt:lpstr>
      <vt:lpstr>Wingdings 3</vt:lpstr>
      <vt:lpstr>多面向</vt:lpstr>
      <vt:lpstr>地震防護宣導</vt:lpstr>
      <vt:lpstr>真人版標準姿勢</vt:lpstr>
      <vt:lpstr>PowerPoint 簡報</vt:lpstr>
      <vt:lpstr>PowerPoint 簡報</vt:lpstr>
      <vt:lpstr>「人權法治公民教育實踐」 暨「兒童權利公約-CRC」宣導</vt:lpstr>
      <vt:lpstr>一、人權法治公民教育定義：</vt:lpstr>
      <vt:lpstr>二、人權法治公民教育實施原則：</vt:lpstr>
      <vt:lpstr>三、兒童權利公約-CRC定義：</vt:lpstr>
      <vt:lpstr>四、兒童權利公約-CRC實施原則：</vt:lpstr>
      <vt:lpstr> 拒絕菸檳宣導   </vt:lpstr>
      <vt:lpstr>PowerPoint 簡報</vt:lpstr>
      <vt:lpstr>PowerPoint 簡報</vt:lpstr>
      <vt:lpstr>PowerPoint 簡報</vt:lpstr>
      <vt:lpstr>PowerPoint 簡報</vt:lpstr>
      <vt:lpstr>防制藥物濫用-正確用藥 </vt:lpstr>
      <vt:lpstr>拒絕毒品、健康生活</vt:lpstr>
      <vt:lpstr>常見濫用藥物共分四級</vt:lpstr>
      <vt:lpstr>全民反詐騙大家一起來</vt:lpstr>
      <vt:lpstr>反詐三步，確實做到</vt:lpstr>
      <vt:lpstr>下載165反詐騙APP、你我有保障</vt:lpstr>
      <vt:lpstr>落實全民國防教育，保護全民安全</vt:lpstr>
      <vt:lpstr>宣導結束，感謝聆聽</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「人權法治公民教育實踐」 暨「兒童權利公約-CRC」宣導</dc:title>
  <dc:creator>user</dc:creator>
  <cp:lastModifiedBy>user</cp:lastModifiedBy>
  <cp:revision>75</cp:revision>
  <dcterms:created xsi:type="dcterms:W3CDTF">2020-08-17T02:27:01Z</dcterms:created>
  <dcterms:modified xsi:type="dcterms:W3CDTF">2025-08-18T07:39:06Z</dcterms:modified>
</cp:coreProperties>
</file>